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3" r:id="rId2"/>
    <p:sldId id="387" r:id="rId3"/>
    <p:sldId id="388" r:id="rId4"/>
    <p:sldId id="389" r:id="rId5"/>
    <p:sldId id="390" r:id="rId6"/>
    <p:sldId id="391" r:id="rId7"/>
    <p:sldId id="392" r:id="rId8"/>
    <p:sldId id="394" r:id="rId9"/>
    <p:sldId id="393" r:id="rId10"/>
    <p:sldId id="395" r:id="rId11"/>
    <p:sldId id="396" r:id="rId12"/>
    <p:sldId id="410" r:id="rId13"/>
    <p:sldId id="411" r:id="rId14"/>
    <p:sldId id="412" r:id="rId15"/>
    <p:sldId id="409" r:id="rId16"/>
    <p:sldId id="397" r:id="rId17"/>
    <p:sldId id="398" r:id="rId18"/>
    <p:sldId id="399" r:id="rId19"/>
    <p:sldId id="413" r:id="rId20"/>
    <p:sldId id="414" r:id="rId21"/>
    <p:sldId id="419" r:id="rId22"/>
    <p:sldId id="415" r:id="rId23"/>
    <p:sldId id="416" r:id="rId24"/>
    <p:sldId id="417" r:id="rId25"/>
    <p:sldId id="418" r:id="rId26"/>
    <p:sldId id="407" r:id="rId27"/>
    <p:sldId id="408" r:id="rId28"/>
    <p:sldId id="385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5B212"/>
    <a:srgbClr val="B6E676"/>
    <a:srgbClr val="96DB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1" autoAdjust="0"/>
  </p:normalViewPr>
  <p:slideViewPr>
    <p:cSldViewPr>
      <p:cViewPr varScale="1">
        <p:scale>
          <a:sx n="101" d="100"/>
          <a:sy n="101" d="100"/>
        </p:scale>
        <p:origin x="-840" y="-96"/>
      </p:cViewPr>
      <p:guideLst>
        <p:guide orient="horz" pos="2160"/>
        <p:guide orient="horz" pos="1253"/>
        <p:guide pos="3840"/>
        <p:guide pos="11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36F6-5F96-4AE7-B368-B357FD90A95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1671C-9BAA-41E3-BD3B-357166212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52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16080" y="1844824"/>
            <a:ext cx="5159896" cy="1689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Национальный медицинский исследовательский центр </a:t>
            </a:r>
          </a:p>
          <a:p>
            <a:pPr algn="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профилактической медицины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91544" y="3717032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Информация о новой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коронавирусной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инфекции, вызванной 2019-nCoV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7541" y="5733256"/>
            <a:ext cx="8534400" cy="55361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31</a:t>
            </a:r>
            <a:r>
              <a:rPr lang="ru-RU" sz="1800" dirty="0">
                <a:solidFill>
                  <a:schemeClr val="tx1"/>
                </a:solidFill>
              </a:rPr>
              <a:t>.01.2020 г.</a:t>
            </a:r>
          </a:p>
        </p:txBody>
      </p:sp>
    </p:spTree>
    <p:extLst>
      <p:ext uri="{BB962C8B-B14F-4D97-AF65-F5344CB8AC3E}">
        <p14:creationId xmlns:p14="http://schemas.microsoft.com/office/powerpoint/2010/main" xmlns="" val="417751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Установление диагноза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клинический и эпидемиологический анамнез, результаты рентгенологического исследования органов грудной клетки и </a:t>
            </a:r>
            <a:r>
              <a:rPr lang="ru-RU" sz="2400" i="1" u="sng" dirty="0"/>
              <a:t>лабораторное подтверждение инфекции</a:t>
            </a:r>
            <a:r>
              <a:rPr lang="ru-RU" sz="2400" dirty="0"/>
              <a:t>.</a:t>
            </a:r>
            <a:endParaRPr lang="en-US" sz="2400" dirty="0"/>
          </a:p>
          <a:p>
            <a:pPr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i="1" dirty="0"/>
              <a:t>Образцы биологических материалов в обязательном порядке направляют в научно-исследовательскую организацию Роспотребнадзора или Центр гигиены и эпидемиологии в субъекте Российской Федерации </a:t>
            </a:r>
            <a:r>
              <a:rPr lang="ru-RU" sz="2400" i="1" u="sng" dirty="0"/>
              <a:t>(приложение 2 временных рекомендаций Роспотребнадзора от 21 января 2020 года по лабораторной диагностике новой </a:t>
            </a:r>
            <a:r>
              <a:rPr lang="ru-RU" sz="2400" i="1" u="sng" dirty="0" err="1"/>
              <a:t>коронавирусной</a:t>
            </a:r>
            <a:r>
              <a:rPr lang="ru-RU" sz="2400" i="1" u="sng" dirty="0"/>
              <a:t> инфекции, вызванной 2019-nCoV) </a:t>
            </a:r>
            <a:r>
              <a:rPr lang="ru-RU" sz="2400" i="1" dirty="0"/>
              <a:t>с учетом удобства транспортной схемы.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Лабораторная диагностика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/>
              <a:t>выявление РНК вируса 2019-</a:t>
            </a:r>
            <a:r>
              <a:rPr lang="en-US" sz="2400" dirty="0" err="1"/>
              <a:t>nCoV</a:t>
            </a:r>
            <a:r>
              <a:rPr lang="ru-RU" sz="2400" dirty="0"/>
              <a:t> методом ПЦР в мазке из носа, носоглотки и/или горла, цельная кровь, сыворотка крови, моча,  </a:t>
            </a:r>
            <a:r>
              <a:rPr lang="ru-RU" sz="2400" dirty="0" err="1"/>
              <a:t>аутопсийный</a:t>
            </a:r>
            <a:r>
              <a:rPr lang="ru-RU" sz="2400" dirty="0"/>
              <a:t> материал.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1800" i="1" dirty="0"/>
              <a:t>Биологические образцы заразны, требуется соблюдать соответствующие меры (СП 1.3.3118-13 «Безопасность работы с микроорганизмами  </a:t>
            </a:r>
            <a:r>
              <a:rPr lang="en-US" sz="1800" i="1" dirty="0"/>
              <a:t>I-II</a:t>
            </a:r>
            <a:r>
              <a:rPr lang="ru-RU" sz="1800" i="1" dirty="0"/>
              <a:t> групп патогенности (опасности)».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Некоторые характеристики инфекции,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5600" y="1988840"/>
            <a:ext cx="7358608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/>
              <a:t>Средний возраст пациентов в провинции Ухань около 41 года,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dirty="0"/>
              <a:t>наиболее тяжелые формы развивались у пациентов пожилого возраста (60 и более лет),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dirty="0"/>
              <a:t>среди больных отмечены частые сопутствующие заболевания: СД (20%), АГ (15%) и другие ССЗ (15%).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Некоторые характеристики инфекции,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504" y="1700808"/>
            <a:ext cx="9014792" cy="355699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r>
              <a:rPr lang="ru-RU" sz="2400" dirty="0"/>
              <a:t>Практически у всех тяжелых пациентов в г. Ухань основной проблемой является прогрессирующая ОДН: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dirty="0"/>
              <a:t>		- пневмония у 100% больных, </a:t>
            </a:r>
          </a:p>
          <a:p>
            <a:pPr algn="just">
              <a:buNone/>
            </a:pPr>
            <a:r>
              <a:rPr lang="ru-RU" sz="2400" dirty="0"/>
              <a:t>		- ОРДС – более чем у 90% больных,</a:t>
            </a:r>
          </a:p>
          <a:p>
            <a:pPr algn="just">
              <a:buNone/>
            </a:pPr>
            <a:r>
              <a:rPr lang="ru-RU" sz="2400" dirty="0"/>
              <a:t>		- гипоксемия (SpO</a:t>
            </a:r>
            <a:r>
              <a:rPr lang="ru-RU" sz="2400" baseline="-25000" dirty="0"/>
              <a:t>2</a:t>
            </a:r>
            <a:r>
              <a:rPr lang="en-US" sz="2400" dirty="0"/>
              <a:t>&lt;</a:t>
            </a:r>
            <a:r>
              <a:rPr lang="ru-RU" sz="2400" dirty="0"/>
              <a:t>88%) – более чем у 30% пациентов.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Некоторые характеристики инфекции,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600202"/>
            <a:ext cx="8928992" cy="4493095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/>
              <a:t>При рентгенографии грудной клетки </a:t>
            </a:r>
            <a:r>
              <a:rPr lang="ru-RU" sz="2400" dirty="0"/>
              <a:t>- двусторонние сливные инфильтративные затемнения. Чаще всего наиболее выраженные изменения локализуются в базальных отделах легких. Также может присутствовать и небольшой плевральный выпот.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i="1" dirty="0"/>
              <a:t>Компьютерная томография </a:t>
            </a:r>
            <a:r>
              <a:rPr lang="ru-RU" sz="2400" dirty="0"/>
              <a:t>легких является более чувствительным методом для диагностики вирусной пневмонии: двусторонние инфильтраты в виде «матового стекла» или консолидации, имеющие преимущественное распространение в нижних и средних зонах легких.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2492896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Что важно для врача первичного звена?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Определение случая, </a:t>
            </a:r>
            <a:r>
              <a:rPr lang="ru-RU" sz="3600" b="1" i="1" u="sng" dirty="0"/>
              <a:t>подозрительного</a:t>
            </a:r>
            <a:r>
              <a:rPr lang="ru-RU" sz="3600" b="1" dirty="0"/>
              <a:t> на 2019-nCoV-инфекцию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300" dirty="0"/>
              <a:t>Подозрение на 2019-nCoV-инфекцию должно возникать </a:t>
            </a:r>
            <a:r>
              <a:rPr lang="ru-RU" sz="3300" i="1" u="sng" dirty="0"/>
              <a:t>при клинике ОРВИ, бронхита или пневмонии в сочетании с характерным </a:t>
            </a:r>
            <a:r>
              <a:rPr lang="ru-RU" sz="3300" b="1" i="1" u="sng" dirty="0"/>
              <a:t>эпидемиологическим </a:t>
            </a:r>
            <a:r>
              <a:rPr lang="ru-RU" sz="3300" i="1" u="sng" dirty="0"/>
              <a:t>анамнезом</a:t>
            </a:r>
            <a:r>
              <a:rPr lang="ru-RU" sz="3300" dirty="0"/>
              <a:t>: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sz="2800" dirty="0"/>
              <a:t>	</a:t>
            </a:r>
            <a:r>
              <a:rPr lang="ru-RU" sz="2400" dirty="0"/>
              <a:t>- посещение за последние 14 дней до первых симптомов </a:t>
            </a:r>
            <a:r>
              <a:rPr lang="ru-RU" sz="2400" dirty="0" err="1"/>
              <a:t>эпидемически</a:t>
            </a:r>
            <a:r>
              <a:rPr lang="ru-RU" sz="2400" dirty="0"/>
              <a:t> неблагополучных по 2019-nCoVстран и регионов (в первую очередь г.Ухань, Китай),</a:t>
            </a:r>
          </a:p>
          <a:p>
            <a:pPr algn="just">
              <a:buNone/>
            </a:pPr>
            <a:r>
              <a:rPr lang="ru-RU" sz="2400" dirty="0"/>
              <a:t>	- наличие тесных контактов за последние 14 дней с лицами, находившимися под наблюдением в связи с подозрением на 2019-nCoV- инфекцию, которые в последующем заболели,</a:t>
            </a:r>
          </a:p>
          <a:p>
            <a:pPr algn="just">
              <a:buNone/>
            </a:pPr>
            <a:r>
              <a:rPr lang="ru-RU" sz="2400" dirty="0"/>
              <a:t>	- наличие тесных контактов за последние 14 дней с лицами, у которых лабораторно подтвержден диагноз 2019-nCoV- инфекции.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Определение случая </a:t>
            </a:r>
            <a:r>
              <a:rPr lang="ru-RU" sz="3600" b="1" i="1" u="sng" dirty="0"/>
              <a:t>вероятной</a:t>
            </a:r>
            <a:r>
              <a:rPr lang="ru-RU" sz="3600" b="1" dirty="0"/>
              <a:t> 2019-nCoV-инфекции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408" y="1916832"/>
            <a:ext cx="10972800" cy="37010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Наличие </a:t>
            </a:r>
            <a:r>
              <a:rPr lang="ru-RU" sz="2800" i="1" u="sng" dirty="0"/>
              <a:t>клинических проявлений тяжелой пневмонии, ОРДС, сепсиса в сочетании с характерным </a:t>
            </a:r>
            <a:r>
              <a:rPr lang="ru-RU" sz="2800" b="1" i="1" u="sng" dirty="0"/>
              <a:t>эпидемиологическим</a:t>
            </a:r>
            <a:r>
              <a:rPr lang="ru-RU" sz="2800" i="1" u="sng" dirty="0"/>
              <a:t> анамнезом</a:t>
            </a:r>
            <a:r>
              <a:rPr lang="ru-RU" sz="2800" dirty="0"/>
              <a:t>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	</a:t>
            </a:r>
            <a:r>
              <a:rPr lang="ru-RU" sz="1600" dirty="0"/>
              <a:t>- посещение за последние 14 дней до первых симптомов </a:t>
            </a:r>
            <a:r>
              <a:rPr lang="ru-RU" sz="1600" dirty="0" err="1"/>
              <a:t>эпидемически</a:t>
            </a:r>
            <a:r>
              <a:rPr lang="ru-RU" sz="1600" dirty="0"/>
              <a:t> неблагополучных по 2019-nCoVстран и регионов (в первую очередь г.Ухань, Китай),</a:t>
            </a:r>
          </a:p>
          <a:p>
            <a:pPr>
              <a:buNone/>
            </a:pPr>
            <a:r>
              <a:rPr lang="ru-RU" sz="1600" dirty="0"/>
              <a:t>	- наличие тесных контактов за последние 14 дней с лицами, находившимися под наблюдением в связи с подозрением на 2019-nCoV- инфекцию, которые в последующем заболели,</a:t>
            </a:r>
          </a:p>
          <a:p>
            <a:pPr>
              <a:buNone/>
            </a:pPr>
            <a:r>
              <a:rPr lang="ru-RU" sz="1600" dirty="0"/>
              <a:t>	- наличие тесных контактов за последние 14 дней с лицами, у которых лабораторно подтвержден диагноз 2019-nCoV- инфекции.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Определение </a:t>
            </a:r>
            <a:r>
              <a:rPr lang="ru-RU" sz="3600" b="1" i="1" u="sng" dirty="0"/>
              <a:t>подтвержденного</a:t>
            </a:r>
            <a:r>
              <a:rPr lang="ru-RU" sz="3600" b="1" dirty="0"/>
              <a:t> случая 2019-nCoV-инфекции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408" y="2332037"/>
            <a:ext cx="10972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1. Наличие </a:t>
            </a:r>
            <a:r>
              <a:rPr lang="ru-RU" sz="2400" i="1" u="sng" dirty="0"/>
              <a:t>клинических проявлений ОРВИ, бронхита или пневмонии в сочетании с характерным </a:t>
            </a:r>
            <a:r>
              <a:rPr lang="ru-RU" sz="2400" b="1" i="1" u="sng" dirty="0"/>
              <a:t>эпидемиологическим</a:t>
            </a:r>
            <a:r>
              <a:rPr lang="ru-RU" sz="2400" i="1" u="sng" dirty="0"/>
              <a:t> анамнезом</a:t>
            </a:r>
            <a:r>
              <a:rPr lang="ru-RU" sz="2400" dirty="0"/>
              <a:t>,</a:t>
            </a:r>
          </a:p>
          <a:p>
            <a:pPr algn="just">
              <a:buNone/>
            </a:pPr>
            <a:r>
              <a:rPr lang="ru-RU" sz="2400" dirty="0"/>
              <a:t>2. </a:t>
            </a:r>
            <a:r>
              <a:rPr lang="ru-RU" sz="2400" i="1" u="sng" dirty="0"/>
              <a:t>Положительные у пациента результаты лабораторных тестов на 2019-nCoV- инфекцию</a:t>
            </a:r>
            <a:r>
              <a:rPr lang="ru-RU" sz="2400" dirty="0"/>
              <a:t>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Принятие решений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А.</a:t>
            </a:r>
            <a:r>
              <a:rPr lang="ru-RU" dirty="0"/>
              <a:t> При анамнестических данных, указывающих на вероятность инфекции </a:t>
            </a:r>
            <a:r>
              <a:rPr lang="ru-RU" i="1" u="sng" dirty="0"/>
              <a:t>2019-nCoV,</a:t>
            </a:r>
            <a:r>
              <a:rPr lang="ru-RU" dirty="0"/>
              <a:t> независимо от степени тяжести больного, - </a:t>
            </a:r>
            <a:r>
              <a:rPr lang="ru-RU" b="1" i="1" u="sng" dirty="0"/>
              <a:t>госпитализация в инфекционную больницу/отделение с соблюдением всех противоэпидемических мер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sz="2400" dirty="0"/>
              <a:t>Б. При отсутствии подозрений на инфекцию 2019-nCoV решение о тактике ведения в зависимости от предполагаемого диагноза и степени тяжести состояния и </a:t>
            </a:r>
            <a:r>
              <a:rPr lang="ru-RU" sz="2400" dirty="0" err="1"/>
              <a:t>коморбидности</a:t>
            </a:r>
            <a:r>
              <a:rPr lang="ru-RU" sz="2400" dirty="0"/>
              <a:t> больного.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B9AC49-0A6B-4F9A-93D6-74987B7B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2276872"/>
            <a:ext cx="9590856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ВОЗ признала вспышку нового коронавируса чрезвычайной ситуацией в области общественного здоровья международного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51342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5259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ctr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 </a:t>
            </a:r>
            <a:r>
              <a:rPr lang="en-US" dirty="0"/>
              <a:t>   </a:t>
            </a:r>
            <a:r>
              <a:rPr lang="ru-RU" dirty="0"/>
              <a:t>Маршрутизация больных с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инфекцией, вызванной 2019-nCoV, и контактных лиц осуществляется в медицинские организации (стационары) для </a:t>
            </a:r>
            <a:r>
              <a:rPr lang="ru-RU" dirty="0" smtClean="0"/>
              <a:t>их госпитализации, </a:t>
            </a:r>
            <a:r>
              <a:rPr lang="ru-RU" dirty="0"/>
              <a:t>в том числе (при необходимости) в перепрофилированные отделения медицинских организаций,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b="1" dirty="0"/>
              <a:t>	перечень которых определяет орган исполнительной власти субъекта Российской Федерации в сфере охраны здоровья.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16512F4-C061-44B6-88F6-A40018ED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/>
              <a:t>Постановление Роспотребнадзора от 24.01.2020 №2 «О дополнительных мероприятиях по недопущению завоза и распространению новой </a:t>
            </a:r>
            <a:r>
              <a:rPr lang="ru-RU" sz="2700" b="1" u="sng" dirty="0" err="1"/>
              <a:t>коронавирусной</a:t>
            </a:r>
            <a:r>
              <a:rPr lang="ru-RU" sz="2700" b="1" u="sng" dirty="0"/>
              <a:t> инфекции, вызванной 2019-nCoV»</a:t>
            </a:r>
            <a:endParaRPr lang="ru-RU" b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каждой медицинской организации первичного звена здравоохранения должны быть инструкции, схемы и правила маршрутизации больных и контактных лиц, а также соответствующие </a:t>
            </a:r>
            <a:r>
              <a:rPr lang="ru-RU" smtClean="0"/>
              <a:t>контактные данные</a:t>
            </a:r>
          </a:p>
          <a:p>
            <a:pPr algn="ctr">
              <a:buNone/>
            </a:pPr>
            <a:r>
              <a:rPr lang="ru-RU" smtClean="0"/>
              <a:t>(телефоны</a:t>
            </a:r>
            <a:r>
              <a:rPr lang="ru-RU" dirty="0" smtClean="0"/>
              <a:t>, адреса)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Профилактика инфекции 2019-</a:t>
            </a:r>
            <a:r>
              <a:rPr lang="en-US" sz="3600" b="1" dirty="0" err="1"/>
              <a:t>nCoV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ctr"/>
            <a:r>
              <a:rPr lang="ru-RU" dirty="0"/>
              <a:t>Специфическая профилактика находится в стадии разработки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Неспецифическая профилактика инфекции 2019-</a:t>
            </a:r>
            <a:r>
              <a:rPr lang="en-US" sz="3600" b="1" dirty="0" err="1"/>
              <a:t>nCoV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u="sng" dirty="0"/>
              <a:t>Мероприятия в отношения источника инфекции: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-изоляция больных в </a:t>
            </a:r>
            <a:r>
              <a:rPr lang="ru-RU" sz="2400" dirty="0" err="1"/>
              <a:t>боксированные</a:t>
            </a:r>
            <a:r>
              <a:rPr lang="ru-RU" sz="2400" dirty="0"/>
              <a:t> помещения/палаты инфекционного стационара;</a:t>
            </a:r>
          </a:p>
          <a:p>
            <a:pPr>
              <a:buNone/>
            </a:pPr>
            <a:r>
              <a:rPr lang="ru-RU" sz="2400" dirty="0"/>
              <a:t>- использование больными масок, которые должны меняться каждые 2 часа, </a:t>
            </a:r>
          </a:p>
          <a:p>
            <a:pPr>
              <a:buNone/>
            </a:pPr>
            <a:r>
              <a:rPr lang="ru-RU" sz="2400" dirty="0"/>
              <a:t>- транспортировка больных специальным транспортом, </a:t>
            </a:r>
          </a:p>
          <a:p>
            <a:pPr>
              <a:buFontTx/>
              <a:buChar char="-"/>
            </a:pPr>
            <a:r>
              <a:rPr lang="ru-RU" sz="2400" dirty="0"/>
              <a:t>соблюдение больными кашлевой гигиены,</a:t>
            </a:r>
          </a:p>
          <a:p>
            <a:pPr>
              <a:buNone/>
            </a:pPr>
            <a:r>
              <a:rPr lang="ru-RU" sz="2400" dirty="0"/>
              <a:t>- использование одноразового медицинского инструментария.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Неспецифическая </a:t>
            </a:r>
            <a:r>
              <a:rPr lang="ru-RU" sz="3600" b="1" dirty="0"/>
              <a:t>профилактика инфекции 2019-</a:t>
            </a:r>
            <a:r>
              <a:rPr lang="en-US" sz="3600" b="1" dirty="0" err="1"/>
              <a:t>nCoV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/>
              <a:t>Мероприятия, направленные на механизм передачи возбудителя инфекции: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- мытье рук, </a:t>
            </a:r>
          </a:p>
          <a:p>
            <a:pPr>
              <a:buNone/>
            </a:pPr>
            <a:r>
              <a:rPr lang="ru-RU" sz="2400" dirty="0"/>
              <a:t>- использование медицинских масок, </a:t>
            </a:r>
          </a:p>
          <a:p>
            <a:pPr>
              <a:buFontTx/>
              <a:buChar char="-"/>
            </a:pPr>
            <a:r>
              <a:rPr lang="ru-RU" sz="2400" dirty="0"/>
              <a:t>использование спецодежды для медработников,</a:t>
            </a:r>
          </a:p>
          <a:p>
            <a:pPr>
              <a:buFontTx/>
              <a:buChar char="-"/>
            </a:pPr>
            <a:r>
              <a:rPr lang="ru-RU" sz="2400" dirty="0"/>
              <a:t>проведение дезинфекционных мероприятий, </a:t>
            </a:r>
          </a:p>
          <a:p>
            <a:pPr>
              <a:buNone/>
            </a:pPr>
            <a:r>
              <a:rPr lang="ru-RU" sz="2400" dirty="0"/>
              <a:t>- обеспечение обеззараживания воздуха,</a:t>
            </a:r>
          </a:p>
          <a:p>
            <a:pPr>
              <a:buNone/>
            </a:pPr>
            <a:r>
              <a:rPr lang="ru-RU" sz="2400" dirty="0"/>
              <a:t>- утилизация отходов класса В.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Неспецифическая </a:t>
            </a:r>
            <a:r>
              <a:rPr lang="ru-RU" sz="3600" b="1" dirty="0"/>
              <a:t>профилактика инфекции 2019-</a:t>
            </a:r>
            <a:r>
              <a:rPr lang="en-US" sz="3600" b="1" dirty="0" err="1"/>
              <a:t>nCoV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9456" y="1412776"/>
            <a:ext cx="10238928" cy="51845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i="1" dirty="0"/>
              <a:t>Мероприятия, направленные на восприимчивый контингент:</a:t>
            </a:r>
          </a:p>
          <a:p>
            <a:pPr algn="just">
              <a:buNone/>
            </a:pPr>
            <a:endParaRPr lang="ru-RU" sz="2400" dirty="0"/>
          </a:p>
          <a:p>
            <a:pPr lvl="0" algn="just">
              <a:buNone/>
            </a:pPr>
            <a:r>
              <a:rPr lang="ru-RU" sz="2400" dirty="0"/>
              <a:t>1) </a:t>
            </a:r>
            <a:r>
              <a:rPr lang="ru-RU" sz="2400" dirty="0" err="1"/>
              <a:t>Элиминационная</a:t>
            </a:r>
            <a:r>
              <a:rPr lang="ru-RU" sz="2400" dirty="0"/>
              <a:t> терапия: орошение слизистой оболочки полости носа изотоническим раствором хлорида натрия (</a:t>
            </a:r>
            <a:r>
              <a:rPr lang="ru-RU" sz="2400" dirty="0" err="1"/>
              <a:t>обепечивает</a:t>
            </a:r>
            <a:r>
              <a:rPr lang="ru-RU" sz="2400" dirty="0"/>
              <a:t> снижение числа как вирусных, так бактериальных возбудителей инфекционных заболеваний).</a:t>
            </a:r>
          </a:p>
          <a:p>
            <a:pPr lvl="0" algn="just">
              <a:buNone/>
            </a:pPr>
            <a:endParaRPr lang="ru-RU" sz="2400" dirty="0"/>
          </a:p>
          <a:p>
            <a:pPr lvl="0" algn="just">
              <a:buNone/>
            </a:pPr>
            <a:r>
              <a:rPr lang="ru-RU" sz="2400" dirty="0"/>
              <a:t>2) Возможно использование лекарственных средств для местного применения, обладающих барьерными функциями . </a:t>
            </a:r>
          </a:p>
          <a:p>
            <a:pPr lvl="0" algn="just">
              <a:buNone/>
            </a:pPr>
            <a:endParaRPr lang="ru-RU" sz="2400" dirty="0"/>
          </a:p>
          <a:p>
            <a:pPr lvl="0" algn="just">
              <a:buNone/>
            </a:pPr>
            <a:r>
              <a:rPr lang="ru-RU" sz="2400" dirty="0"/>
              <a:t>3)Своевременное обращение в лечебные учреждения за медицинской помощью в случае появления симптомов ОРИ  - один из ключевых факторов профилактики осложнений.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Меры профилактики </a:t>
            </a:r>
            <a:r>
              <a:rPr lang="ru-RU" sz="3600" b="1" dirty="0" err="1"/>
              <a:t>коронавирусной</a:t>
            </a:r>
            <a:r>
              <a:rPr lang="ru-RU" sz="3600" b="1" dirty="0"/>
              <a:t> инфекции 2019-nCoV </a:t>
            </a:r>
            <a:r>
              <a:rPr lang="ru-RU" sz="3600" dirty="0"/>
              <a:t>(для населения)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/>
              <a:t>1. Общие меры профилактики: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- регулярное мытье рук,</a:t>
            </a:r>
          </a:p>
          <a:p>
            <a:pPr>
              <a:buFontTx/>
              <a:buChar char="-"/>
            </a:pPr>
            <a:r>
              <a:rPr lang="ru-RU" sz="2400" dirty="0"/>
              <a:t>использование медицинских масок</a:t>
            </a:r>
          </a:p>
          <a:p>
            <a:pPr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dirty="0"/>
              <a:t> </a:t>
            </a:r>
            <a:r>
              <a:rPr lang="ru-RU" sz="2400" b="1" i="1" dirty="0"/>
              <a:t>2. </a:t>
            </a:r>
            <a:r>
              <a:rPr lang="ru-RU" sz="2400" b="1" i="1" dirty="0" err="1"/>
              <a:t>Элиминационные</a:t>
            </a:r>
            <a:r>
              <a:rPr lang="ru-RU" sz="2400" b="1" i="1" dirty="0"/>
              <a:t> мероприятия и барьерные средства:</a:t>
            </a:r>
            <a:endParaRPr lang="ru-RU" sz="2400" dirty="0"/>
          </a:p>
          <a:p>
            <a:pPr algn="just">
              <a:buNone/>
            </a:pPr>
            <a:r>
              <a:rPr lang="ru-RU" sz="2400" dirty="0"/>
              <a:t>- орошение слизистой оболочки полости носа изотоническим раствором натрия хлорида, использование барьерных </a:t>
            </a:r>
            <a:r>
              <a:rPr lang="ru-RU" sz="2400" dirty="0" err="1"/>
              <a:t>спреев</a:t>
            </a:r>
            <a:r>
              <a:rPr lang="ru-RU" sz="2400" dirty="0"/>
              <a:t> (с целлюлозой </a:t>
            </a:r>
            <a:r>
              <a:rPr lang="ru-RU" sz="2400" dirty="0" err="1"/>
              <a:t>микронизированной</a:t>
            </a:r>
            <a:r>
              <a:rPr lang="ru-RU" sz="2400" dirty="0"/>
              <a:t> растительного происхождения, интерфероном альфа)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Autofit/>
          </a:bodyPr>
          <a:lstStyle/>
          <a:p>
            <a:r>
              <a:rPr lang="ru-RU" sz="2800" b="1" i="1" dirty="0"/>
              <a:t>При необходимости выезда в КНР, другие регионы с неблагоприятной эпидемиологической ситуацией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480" y="1124744"/>
            <a:ext cx="10369152" cy="55446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/>
              <a:t>- тщательно оценить возможность отмены или переноса на другой срок поездки,</a:t>
            </a:r>
          </a:p>
          <a:p>
            <a:pPr algn="just">
              <a:buNone/>
            </a:pPr>
            <a:r>
              <a:rPr lang="ru-RU" sz="2400" dirty="0"/>
              <a:t>- не посещать рынки, где продаются животные, морепродукты,</a:t>
            </a:r>
          </a:p>
          <a:p>
            <a:pPr algn="just">
              <a:buNone/>
            </a:pPr>
            <a:r>
              <a:rPr lang="ru-RU" sz="2400" dirty="0"/>
              <a:t>- употреблять только термически обработанную пищу, </a:t>
            </a:r>
            <a:r>
              <a:rPr lang="ru-RU" sz="2400" dirty="0" err="1"/>
              <a:t>бутилированную</a:t>
            </a:r>
            <a:r>
              <a:rPr lang="ru-RU" sz="2400" dirty="0"/>
              <a:t> воду,</a:t>
            </a:r>
          </a:p>
          <a:p>
            <a:pPr algn="just">
              <a:buNone/>
            </a:pPr>
            <a:r>
              <a:rPr lang="ru-RU" sz="2400" dirty="0"/>
              <a:t>- не посещать зоопарки, культурно-массовые мероприятия с привлечением животных, магазины, где продаются животные, хозяйства с животными,</a:t>
            </a:r>
          </a:p>
          <a:p>
            <a:pPr algn="just">
              <a:buNone/>
            </a:pPr>
            <a:r>
              <a:rPr lang="ru-RU" sz="2400" dirty="0"/>
              <a:t>- использовать средства индивидуальной защиты органов дыхания,</a:t>
            </a:r>
          </a:p>
          <a:p>
            <a:pPr algn="just">
              <a:buNone/>
            </a:pPr>
            <a:r>
              <a:rPr lang="ru-RU" sz="2400" dirty="0"/>
              <a:t>- мыть руки, особенно после посещения мест массового скопления людей, мест с животными, перед приемом воды и пищи,</a:t>
            </a:r>
          </a:p>
          <a:p>
            <a:pPr algn="just">
              <a:buNone/>
            </a:pPr>
            <a:r>
              <a:rPr lang="ru-RU" sz="2400" dirty="0"/>
              <a:t>- при первых признаках заболевания обратиться за медицинской помощью в лечебное учреждение, не допускать самолечения,</a:t>
            </a:r>
          </a:p>
          <a:p>
            <a:pPr algn="just">
              <a:buNone/>
            </a:pPr>
            <a:r>
              <a:rPr lang="ru-RU" sz="2400" dirty="0"/>
              <a:t>- при обращении за медицинской помощью информировать медицинский персонал о времени и месте пребывания, контактах.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5416"/>
            <a:ext cx="10972800" cy="72008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/>
              <a:t>Конфликт интересов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xmlns="" val="255095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Хронология вспышки новой </a:t>
            </a:r>
            <a:r>
              <a:rPr lang="ru-RU" sz="3200" b="1" dirty="0" err="1"/>
              <a:t>коронавирусной</a:t>
            </a:r>
            <a:r>
              <a:rPr lang="ru-RU" sz="3200" b="1" dirty="0"/>
              <a:t> инфекции 2019-nCoV 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7713" t="7831" r="16926" b="4978"/>
          <a:stretch/>
        </p:blipFill>
        <p:spPr bwMode="auto">
          <a:xfrm>
            <a:off x="2063552" y="1412776"/>
            <a:ext cx="8160907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86875A-B53E-46B8-877B-6E2C9E86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B94CAA-6E41-4A2F-A749-91343DEC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4A3886-11D6-4A16-8337-69408DEAB3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896" b="8000"/>
          <a:stretch/>
        </p:blipFill>
        <p:spPr>
          <a:xfrm>
            <a:off x="0" y="404664"/>
            <a:ext cx="12192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94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Общая информация</a:t>
            </a:r>
            <a:br>
              <a:rPr lang="ru-RU" sz="3200" b="1" dirty="0"/>
            </a:br>
            <a:r>
              <a:rPr lang="ru-RU" sz="3200" b="1" dirty="0"/>
              <a:t>о </a:t>
            </a:r>
            <a:r>
              <a:rPr lang="ru-RU" sz="3200" b="1" dirty="0" err="1"/>
              <a:t>коронавирусной</a:t>
            </a:r>
            <a:r>
              <a:rPr lang="ru-RU" sz="3200" b="1" dirty="0"/>
              <a:t> инфекции 2019- </a:t>
            </a:r>
            <a:r>
              <a:rPr lang="ru-RU" sz="3200" b="1" dirty="0" err="1"/>
              <a:t>nCo</a:t>
            </a:r>
            <a:r>
              <a:rPr lang="en-US" sz="3200" b="1" dirty="0"/>
              <a:t>V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3472" y="1844824"/>
            <a:ext cx="10094912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err="1"/>
              <a:t>Коронавирусная</a:t>
            </a:r>
            <a:r>
              <a:rPr lang="ru-RU" b="1" dirty="0"/>
              <a:t> инфекция </a:t>
            </a:r>
            <a:r>
              <a:rPr lang="ru-RU" dirty="0"/>
              <a:t>– острое вирусное заболевание с преимущественным поражением верхних дыхательных путей.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ru-RU" b="1" dirty="0"/>
              <a:t>Этиология: </a:t>
            </a:r>
            <a:r>
              <a:rPr lang="ru-RU" dirty="0" err="1"/>
              <a:t>РНК-геномный</a:t>
            </a:r>
            <a:r>
              <a:rPr lang="ru-RU" dirty="0"/>
              <a:t> вирус рода </a:t>
            </a:r>
            <a:r>
              <a:rPr lang="ru-RU" dirty="0" err="1"/>
              <a:t>Betacoronavirus</a:t>
            </a:r>
            <a:r>
              <a:rPr lang="ru-RU" dirty="0"/>
              <a:t> семейства </a:t>
            </a:r>
            <a:r>
              <a:rPr lang="ru-RU" dirty="0" err="1"/>
              <a:t>Coronaviridae</a:t>
            </a:r>
            <a:r>
              <a:rPr lang="ru-RU" dirty="0"/>
              <a:t>. 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ru-RU" b="1" dirty="0"/>
              <a:t>Резервуар и источник инфекции: </a:t>
            </a:r>
            <a:r>
              <a:rPr lang="ru-RU" dirty="0"/>
              <a:t>больной человек или животное (заболевание является </a:t>
            </a:r>
            <a:r>
              <a:rPr lang="ru-RU" dirty="0" err="1"/>
              <a:t>антропозоонозом</a:t>
            </a:r>
            <a:r>
              <a:rPr lang="ru-RU" dirty="0"/>
              <a:t>). 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ru-RU" b="1" dirty="0"/>
              <a:t>Механизм передачи: </a:t>
            </a:r>
            <a:r>
              <a:rPr lang="ru-RU" dirty="0"/>
              <a:t>воздушно-капельный (выделение вируса при кашле, чихании разговоре), воздушно-пылевой, контактный и фекально-оральный (точных данных нет на текущий момент).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ru-RU" b="1" dirty="0"/>
              <a:t>Пути и факторы передачи: </a:t>
            </a:r>
            <a:r>
              <a:rPr lang="ru-RU" dirty="0"/>
              <a:t>воздух, пищевые продукты, предметы обихода.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Общая информация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/>
              <a:t>о </a:t>
            </a:r>
            <a:r>
              <a:rPr lang="ru-RU" sz="3200" b="1" dirty="0" err="1"/>
              <a:t>коронавирусной</a:t>
            </a:r>
            <a:r>
              <a:rPr lang="ru-RU" sz="3200" b="1" dirty="0"/>
              <a:t> инфекции 2019- </a:t>
            </a:r>
            <a:r>
              <a:rPr lang="ru-RU" sz="3200" b="1" dirty="0" err="1"/>
              <a:t>nCo</a:t>
            </a:r>
            <a:r>
              <a:rPr lang="en-US" sz="3200" b="1" dirty="0"/>
              <a:t>V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3472" y="2060848"/>
            <a:ext cx="9734872" cy="31969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dirty="0"/>
              <a:t>Инкубационный период: </a:t>
            </a:r>
            <a:r>
              <a:rPr lang="ru-RU" sz="2600" dirty="0"/>
              <a:t>от 2 до 14 суток, чаще 2-7 суток.</a:t>
            </a:r>
          </a:p>
          <a:p>
            <a:pPr algn="just"/>
            <a:endParaRPr lang="en-US" sz="2600" b="1" dirty="0"/>
          </a:p>
          <a:p>
            <a:pPr algn="just"/>
            <a:r>
              <a:rPr lang="ru-RU" sz="2600" b="1" dirty="0"/>
              <a:t>Период заразности: </a:t>
            </a:r>
            <a:r>
              <a:rPr lang="ru-RU" sz="2600" dirty="0"/>
              <a:t>опасность заражения связана с контактами с респираторными секретами больного, в меньших концентрациях вирус обнаруживается в фекалиях, моче, слюне и слезной жидкости больных.</a:t>
            </a:r>
          </a:p>
          <a:p>
            <a:pPr algn="just"/>
            <a:endParaRPr lang="ru-RU" sz="2600" dirty="0"/>
          </a:p>
          <a:p>
            <a:pPr algn="just"/>
            <a:r>
              <a:rPr lang="ru-RU" sz="2600" b="1" dirty="0"/>
              <a:t>Восприимчивость и иммунитет: </a:t>
            </a:r>
            <a:r>
              <a:rPr lang="ru-RU" sz="2600" dirty="0"/>
              <a:t>естественная восприимчивость людей высокая, к возбудителю чувствительны все возрастные группы населения (точных данных нет на текущий момент).</a:t>
            </a:r>
          </a:p>
          <a:p>
            <a:pPr algn="just"/>
            <a:endParaRPr lang="ru-RU" sz="2600" dirty="0"/>
          </a:p>
          <a:p>
            <a:pPr algn="just"/>
            <a:r>
              <a:rPr lang="en-US" sz="2600" b="1" dirty="0"/>
              <a:t>II</a:t>
            </a:r>
            <a:r>
              <a:rPr lang="ru-RU" sz="2600" b="1" dirty="0"/>
              <a:t> группа патогенности </a:t>
            </a:r>
            <a:r>
              <a:rPr lang="ru-RU" sz="2600" dirty="0"/>
              <a:t>(как и </a:t>
            </a:r>
            <a:r>
              <a:rPr lang="en-US" sz="2600" dirty="0"/>
              <a:t>SARS-</a:t>
            </a:r>
            <a:r>
              <a:rPr lang="en-US" sz="2600" dirty="0" err="1"/>
              <a:t>CoV</a:t>
            </a:r>
            <a:r>
              <a:rPr lang="en-US" sz="2600" dirty="0"/>
              <a:t>, MERS-</a:t>
            </a:r>
            <a:r>
              <a:rPr lang="en-US" sz="2600" dirty="0" err="1"/>
              <a:t>CoV</a:t>
            </a:r>
            <a:r>
              <a:rPr lang="en-US" sz="2600" dirty="0"/>
              <a:t>)</a:t>
            </a:r>
            <a:endParaRPr lang="ru-RU" sz="2600" dirty="0"/>
          </a:p>
          <a:p>
            <a:pPr algn="just"/>
            <a:endParaRPr lang="ru-RU" sz="2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Основные симптомы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1464" y="1412776"/>
            <a:ext cx="10353645" cy="489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Для новой </a:t>
            </a:r>
            <a:r>
              <a:rPr lang="ru-RU" sz="2000" dirty="0" err="1"/>
              <a:t>коронавирусной</a:t>
            </a:r>
            <a:r>
              <a:rPr lang="ru-RU" sz="2000" dirty="0"/>
              <a:t> инфекции, вызванной 2019-nCoV,</a:t>
            </a:r>
          </a:p>
          <a:p>
            <a:pPr>
              <a:buNone/>
            </a:pPr>
            <a:r>
              <a:rPr lang="ru-RU" sz="2000" dirty="0"/>
              <a:t>характерно наличие </a:t>
            </a:r>
            <a:r>
              <a:rPr lang="ru-RU" sz="2000" u="sng" dirty="0"/>
              <a:t>клинических симптомов ОРВИ</a:t>
            </a:r>
            <a:r>
              <a:rPr lang="ru-RU" sz="2000" dirty="0"/>
              <a:t>:</a:t>
            </a:r>
            <a:endParaRPr lang="en-US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-повышение температуры тела (&gt;90%);</a:t>
            </a:r>
          </a:p>
          <a:p>
            <a:pPr>
              <a:buNone/>
            </a:pPr>
            <a:r>
              <a:rPr lang="ru-RU" sz="2000" dirty="0"/>
              <a:t>-кашель (сухой или с небольшим количеством мокроты) в 80 % случаев;</a:t>
            </a:r>
          </a:p>
          <a:p>
            <a:pPr>
              <a:buNone/>
            </a:pPr>
            <a:r>
              <a:rPr lang="ru-RU" sz="2000" dirty="0"/>
              <a:t>-одышка (55%);</a:t>
            </a:r>
          </a:p>
          <a:p>
            <a:pPr>
              <a:buNone/>
            </a:pPr>
            <a:r>
              <a:rPr lang="ru-RU" sz="2000" dirty="0"/>
              <a:t>-миалгии и утомляемость (44%);</a:t>
            </a:r>
          </a:p>
          <a:p>
            <a:pPr>
              <a:buNone/>
            </a:pPr>
            <a:r>
              <a:rPr lang="ru-RU" sz="2000" dirty="0"/>
              <a:t>-ощущение заложенности в грудной клетке (&gt;20%),</a:t>
            </a:r>
          </a:p>
          <a:p>
            <a:pPr>
              <a:buNone/>
            </a:pPr>
            <a:endParaRPr lang="en-US" sz="2000" dirty="0"/>
          </a:p>
          <a:p>
            <a:pPr algn="just">
              <a:buNone/>
            </a:pPr>
            <a:r>
              <a:rPr lang="ru-RU" sz="2000" dirty="0"/>
              <a:t>Наиболее тяжелая одышка развивается к 6-8-му дню от момента заражения. Среди первых симптомов могут быть головные боли (8%), кровохарканье (5%), диарея (3%), тошнота, рвота, сердцебиение. Данные симптомы в дебюте инфекции могут наблюдаться </a:t>
            </a:r>
            <a:r>
              <a:rPr lang="ru-RU" sz="2000" u="sng" dirty="0"/>
              <a:t>в отсутствии повышения температуры</a:t>
            </a:r>
            <a:r>
              <a:rPr lang="ru-RU" sz="2000" dirty="0"/>
              <a:t> тела.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Клинические варианты инфекции по степени тяжести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1904" y="2852936"/>
            <a:ext cx="1584176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/>
              <a:t>легкая,</a:t>
            </a:r>
          </a:p>
          <a:p>
            <a:pPr algn="ctr">
              <a:buNone/>
            </a:pPr>
            <a:r>
              <a:rPr lang="ru-RU" sz="2400" dirty="0"/>
              <a:t>средняя,</a:t>
            </a:r>
          </a:p>
          <a:p>
            <a:pPr algn="ctr">
              <a:buNone/>
            </a:pPr>
            <a:r>
              <a:rPr lang="ru-RU" sz="2400" b="1" i="1" dirty="0"/>
              <a:t>тяжелая</a:t>
            </a:r>
            <a:r>
              <a:rPr lang="ru-RU" sz="2400" dirty="0"/>
              <a:t>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Клинические варианты инфекции 2019-</a:t>
            </a:r>
            <a:r>
              <a:rPr lang="en-US" sz="3600" b="1" dirty="0" err="1"/>
              <a:t>nCoV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7608" y="1844824"/>
            <a:ext cx="81506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/>
              <a:t>1. ОРВИ легкого течения,</a:t>
            </a:r>
          </a:p>
          <a:p>
            <a:pPr>
              <a:buNone/>
            </a:pPr>
            <a:r>
              <a:rPr lang="ru-RU" sz="2600" dirty="0"/>
              <a:t>2. Пневмония без дыхательной недостаточности,</a:t>
            </a:r>
          </a:p>
          <a:p>
            <a:pPr>
              <a:buNone/>
            </a:pPr>
            <a:r>
              <a:rPr lang="ru-RU" sz="2600" dirty="0"/>
              <a:t>3. Пневмония с дыхательной недостаточностью,</a:t>
            </a:r>
          </a:p>
          <a:p>
            <a:pPr>
              <a:buNone/>
            </a:pPr>
            <a:r>
              <a:rPr lang="ru-RU" sz="2600" dirty="0"/>
              <a:t>4. ОРДС (острый респираторный </a:t>
            </a:r>
            <a:r>
              <a:rPr lang="ru-RU" sz="2600" dirty="0" err="1"/>
              <a:t>дистресс-синдром</a:t>
            </a:r>
            <a:r>
              <a:rPr lang="ru-RU" sz="2600" dirty="0"/>
              <a:t>),</a:t>
            </a:r>
          </a:p>
          <a:p>
            <a:pPr>
              <a:buNone/>
            </a:pPr>
            <a:r>
              <a:rPr lang="ru-RU" sz="2600" dirty="0"/>
              <a:t>5. Сепсис,</a:t>
            </a:r>
          </a:p>
          <a:p>
            <a:pPr>
              <a:buNone/>
            </a:pPr>
            <a:r>
              <a:rPr lang="ru-RU" sz="2600" dirty="0"/>
              <a:t>6. Септический шок.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2022</TotalTime>
  <Words>1155</Words>
  <Application>Microsoft Office PowerPoint</Application>
  <PresentationFormat>Произвольный</PresentationFormat>
  <Paragraphs>146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Хронология вспышки новой коронавирусной инфекции 2019-nCoV </vt:lpstr>
      <vt:lpstr>Слайд 4</vt:lpstr>
      <vt:lpstr>Общая информация о коронавирусной инфекции 2019- nCoV </vt:lpstr>
      <vt:lpstr>Общая информация о коронавирусной инфекции 2019- nCoV </vt:lpstr>
      <vt:lpstr>Основные симптомы</vt:lpstr>
      <vt:lpstr>Клинические варианты инфекции по степени тяжести</vt:lpstr>
      <vt:lpstr>Клинические варианты инфекции 2019-nCoV</vt:lpstr>
      <vt:lpstr>Установление диагноза</vt:lpstr>
      <vt:lpstr>Лабораторная диагностика </vt:lpstr>
      <vt:lpstr>Некоторые характеристики инфекции, 1</vt:lpstr>
      <vt:lpstr>Некоторые характеристики инфекции, 2</vt:lpstr>
      <vt:lpstr>Некоторые характеристики инфекции, 3</vt:lpstr>
      <vt:lpstr>Что важно для врача первичного звена?</vt:lpstr>
      <vt:lpstr>Определение случая, подозрительного на 2019-nCoV-инфекцию</vt:lpstr>
      <vt:lpstr>Определение случая вероятной 2019-nCoV-инфекции</vt:lpstr>
      <vt:lpstr>Определение подтвержденного случая 2019-nCoV-инфекции</vt:lpstr>
      <vt:lpstr>Принятие решений</vt:lpstr>
      <vt:lpstr>Постановление Роспотребнадзора от 24.01.2020 №2 «О дополнительных мероприятиях по недопущению завоза и распространению новой коронавирусной инфекции, вызванной 2019-nCoV»</vt:lpstr>
      <vt:lpstr>Слайд 21</vt:lpstr>
      <vt:lpstr>Профилактика инфекции 2019-nCoV</vt:lpstr>
      <vt:lpstr>Неспецифическая профилактика инфекции 2019-nCoV</vt:lpstr>
      <vt:lpstr>Неспецифическая профилактика инфекции 2019-nCoV</vt:lpstr>
      <vt:lpstr>Неспецифическая профилактика инфекции 2019-nCoV</vt:lpstr>
      <vt:lpstr>Меры профилактики коронавирусной инфекции 2019-nCoV (для населения)</vt:lpstr>
      <vt:lpstr>При необходимости выезда в КНР, другие регионы с неблагоприятной эпидемиологической ситуацией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медицинский исследовательский центр профилактической медицины: возможности укрепления здоровья работников</dc:title>
  <dc:creator>Концевая Анна Васильевна</dc:creator>
  <cp:lastModifiedBy>MSmirnova</cp:lastModifiedBy>
  <cp:revision>190</cp:revision>
  <cp:lastPrinted>2020-01-17T16:07:37Z</cp:lastPrinted>
  <dcterms:created xsi:type="dcterms:W3CDTF">2017-09-08T11:18:37Z</dcterms:created>
  <dcterms:modified xsi:type="dcterms:W3CDTF">2020-01-31T12:06:49Z</dcterms:modified>
</cp:coreProperties>
</file>