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1" r:id="rId11"/>
  </p:sldIdLst>
  <p:sldSz cx="12239625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020C74-38D3-4186-8071-F04FC49B8980}">
          <p14:sldIdLst>
            <p14:sldId id="257"/>
            <p14:sldId id="256"/>
            <p14:sldId id="260"/>
            <p14:sldId id="262"/>
            <p14:sldId id="263"/>
            <p14:sldId id="264"/>
            <p14:sldId id="265"/>
            <p14:sldId id="266"/>
            <p14:sldId id="267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7" userDrawn="1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7AAB40"/>
    <a:srgbClr val="2A2A2A"/>
    <a:srgbClr val="335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0" y="96"/>
      </p:cViewPr>
      <p:guideLst>
        <p:guide orient="horz" pos="22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972" y="1296173"/>
            <a:ext cx="1040368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4159854"/>
            <a:ext cx="9179719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5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0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421669"/>
            <a:ext cx="2639169" cy="67118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5" y="421669"/>
            <a:ext cx="7764512" cy="67118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6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9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00" y="1974512"/>
            <a:ext cx="10556677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00" y="5300194"/>
            <a:ext cx="10556677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9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2108344"/>
            <a:ext cx="5201841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2108344"/>
            <a:ext cx="5201841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5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421671"/>
            <a:ext cx="10556677" cy="153084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70" y="1941510"/>
            <a:ext cx="5177934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70" y="2893014"/>
            <a:ext cx="5177934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1" y="1941510"/>
            <a:ext cx="5203435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1" y="2893014"/>
            <a:ext cx="5203435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4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4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8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528002"/>
            <a:ext cx="394759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140341"/>
            <a:ext cx="619631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8" y="2376011"/>
            <a:ext cx="394759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9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528002"/>
            <a:ext cx="394759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140341"/>
            <a:ext cx="619631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8" y="2376011"/>
            <a:ext cx="394759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5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421671"/>
            <a:ext cx="10556677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2108344"/>
            <a:ext cx="10556677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7340703"/>
            <a:ext cx="275391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7340703"/>
            <a:ext cx="4130873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7340703"/>
            <a:ext cx="275391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5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44E3FCB-CDC4-45A2-9F1C-DB4A29E06AD3}"/>
              </a:ext>
            </a:extLst>
          </p:cNvPr>
          <p:cNvSpPr txBox="1">
            <a:spLocks/>
          </p:cNvSpPr>
          <p:nvPr/>
        </p:nvSpPr>
        <p:spPr>
          <a:xfrm>
            <a:off x="4042609" y="1222408"/>
            <a:ext cx="7844589" cy="492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4010" indent="-26401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3500"/>
              </a:lnSpc>
              <a:spcBef>
                <a:spcPts val="0"/>
              </a:spcBef>
              <a:buNone/>
            </a:pPr>
            <a:endParaRPr lang="ru-RU" sz="2800" b="1" cap="all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504566-DD24-4463-9D44-F062DF4FC18E}"/>
              </a:ext>
            </a:extLst>
          </p:cNvPr>
          <p:cNvSpPr/>
          <p:nvPr/>
        </p:nvSpPr>
        <p:spPr>
          <a:xfrm>
            <a:off x="3474586" y="1638352"/>
            <a:ext cx="819123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Аттестация аспиранта </a:t>
            </a:r>
            <a:r>
              <a:rPr lang="ru-RU" sz="2000" b="1">
                <a:latin typeface="Arial Narrow" panose="020B0606020202030204" pitchFamily="34" charset="0"/>
              </a:rPr>
              <a:t>за 20__/20__ </a:t>
            </a:r>
            <a:r>
              <a:rPr lang="ru-RU" sz="2000" b="1" dirty="0">
                <a:latin typeface="Arial Narrow" panose="020B0606020202030204" pitchFamily="34" charset="0"/>
              </a:rPr>
              <a:t>учебный год </a:t>
            </a: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(2-й год обучения)</a:t>
            </a: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Аспирант </a:t>
            </a:r>
            <a:r>
              <a:rPr lang="ru-RU" sz="2000" i="1" dirty="0">
                <a:latin typeface="Arial Narrow" panose="020B0606020202030204" pitchFamily="34" charset="0"/>
              </a:rPr>
              <a:t>(ФИО)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бюджетной (договорной) основе </a:t>
            </a:r>
            <a:r>
              <a:rPr lang="en-US" sz="2000" b="1" dirty="0">
                <a:latin typeface="Arial Narrow" panose="020B0606020202030204" pitchFamily="34" charset="0"/>
              </a:rPr>
              <a:t>2</a:t>
            </a:r>
            <a:r>
              <a:rPr lang="ru-RU" sz="2000" b="1" dirty="0">
                <a:latin typeface="Arial Narrow" panose="020B0606020202030204" pitchFamily="34" charset="0"/>
              </a:rPr>
              <a:t> года обучения, форма обучения: заочно 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при отделе (лаборатории) </a:t>
            </a:r>
            <a:r>
              <a:rPr lang="ru-RU" sz="2000" i="1" dirty="0">
                <a:latin typeface="Arial Narrow" panose="020B0606020202030204" pitchFamily="34" charset="0"/>
              </a:rPr>
              <a:t>(указать наименование отдела (лаборатории)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Дата утверждения темы диссертации </a:t>
            </a:r>
            <a:r>
              <a:rPr lang="ru-RU" sz="2000" i="1" dirty="0">
                <a:latin typeface="Arial Narrow" panose="020B0606020202030204" pitchFamily="34" charset="0"/>
              </a:rPr>
              <a:t>(</a:t>
            </a:r>
            <a:r>
              <a:rPr lang="ru-RU" sz="2000" i="1" dirty="0" err="1">
                <a:latin typeface="Arial Narrow" panose="020B0606020202030204" pitchFamily="34" charset="0"/>
              </a:rPr>
              <a:t>дд.мм.гггг</a:t>
            </a:r>
            <a:r>
              <a:rPr lang="ru-RU" sz="2000" i="1" dirty="0">
                <a:latin typeface="Arial Narrow" panose="020B0606020202030204" pitchFamily="34" charset="0"/>
              </a:rPr>
              <a:t>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Тема диссертации </a:t>
            </a:r>
            <a:r>
              <a:rPr lang="ru-RU" sz="2000" i="1" dirty="0">
                <a:latin typeface="Arial Narrow" panose="020B0606020202030204" pitchFamily="34" charset="0"/>
              </a:rPr>
              <a:t>(указать тему диссертации)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Специальность </a:t>
            </a:r>
            <a:r>
              <a:rPr lang="ru-RU" sz="2000" i="1" dirty="0">
                <a:latin typeface="Arial Narrow" panose="020B0606020202030204" pitchFamily="34" charset="0"/>
              </a:rPr>
              <a:t>(шифр и название специальности по номенклатуре специальностей научных работников)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Научный руководитель (консультант) </a:t>
            </a:r>
            <a:r>
              <a:rPr lang="ru-RU" sz="2000" i="1" dirty="0">
                <a:latin typeface="Arial Narrow" panose="020B0606020202030204" pitchFamily="34" charset="0"/>
              </a:rPr>
              <a:t>(ученая степень, ученое звание, ФИО)</a:t>
            </a:r>
          </a:p>
        </p:txBody>
      </p:sp>
    </p:spTree>
    <p:extLst>
      <p:ext uri="{BB962C8B-B14F-4D97-AF65-F5344CB8AC3E}">
        <p14:creationId xmlns:p14="http://schemas.microsoft.com/office/powerpoint/2010/main" val="369292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05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76BAA2-3A49-45C9-A450-E1604CC29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208" y="288758"/>
            <a:ext cx="10094540" cy="53901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Тема диссертации «…»</a:t>
            </a:r>
            <a:endParaRPr lang="ru-RU" sz="3200" b="1" cap="all" spc="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6F72D08-CD09-4832-B04F-C8249F8433A1}"/>
              </a:ext>
            </a:extLst>
          </p:cNvPr>
          <p:cNvSpPr txBox="1">
            <a:spLocks/>
          </p:cNvSpPr>
          <p:nvPr/>
        </p:nvSpPr>
        <p:spPr>
          <a:xfrm>
            <a:off x="838200" y="1241658"/>
            <a:ext cx="10515600" cy="567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8020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604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06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08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10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12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614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416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b="1" dirty="0"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latin typeface="Arial Narrow" panose="020B0606020202030204" pitchFamily="34" charset="0"/>
              </a:rPr>
              <a:t>Цель: </a:t>
            </a:r>
          </a:p>
          <a:p>
            <a:pPr algn="l"/>
            <a:endParaRPr lang="ru-RU" b="1" dirty="0"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latin typeface="Arial Narrow" panose="020B0606020202030204" pitchFamily="34" charset="0"/>
              </a:rPr>
              <a:t>Задачи: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59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FFD4F6-FC7E-4121-BE7C-32BF07A9A2AE}"/>
              </a:ext>
            </a:extLst>
          </p:cNvPr>
          <p:cNvSpPr/>
          <p:nvPr/>
        </p:nvSpPr>
        <p:spPr>
          <a:xfrm>
            <a:off x="1350494" y="290214"/>
            <a:ext cx="9538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Выполнение учебного плана </a:t>
            </a:r>
            <a:r>
              <a:rPr lang="en-US" sz="3200" b="1" dirty="0">
                <a:latin typeface="Arial Narrow" panose="020B0606020202030204" pitchFamily="34" charset="0"/>
              </a:rPr>
              <a:t>3</a:t>
            </a:r>
            <a:r>
              <a:rPr lang="ru-RU" sz="3200" b="1" dirty="0">
                <a:latin typeface="Arial Narrow" panose="020B0606020202030204" pitchFamily="34" charset="0"/>
              </a:rPr>
              <a:t>-</a:t>
            </a:r>
            <a:r>
              <a:rPr lang="en-US" sz="3200" b="1" dirty="0">
                <a:latin typeface="Arial Narrow" panose="020B0606020202030204" pitchFamily="34" charset="0"/>
              </a:rPr>
              <a:t>4</a:t>
            </a:r>
            <a:r>
              <a:rPr lang="ru-RU" sz="3200" b="1" dirty="0">
                <a:latin typeface="Arial Narrow" panose="020B0606020202030204" pitchFamily="34" charset="0"/>
              </a:rPr>
              <a:t> семестра</a:t>
            </a:r>
            <a:endParaRPr lang="ru-RU" sz="32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3B08DC7-AD7B-4BF9-95CF-55465780D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44407"/>
              </p:ext>
            </p:extLst>
          </p:nvPr>
        </p:nvGraphicFramePr>
        <p:xfrm>
          <a:off x="817729" y="1590645"/>
          <a:ext cx="10757452" cy="279267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378726">
                  <a:extLst>
                    <a:ext uri="{9D8B030D-6E8A-4147-A177-3AD203B41FA5}">
                      <a16:colId xmlns:a16="http://schemas.microsoft.com/office/drawing/2014/main" val="2938778397"/>
                    </a:ext>
                  </a:extLst>
                </a:gridCol>
                <a:gridCol w="5378726">
                  <a:extLst>
                    <a:ext uri="{9D8B030D-6E8A-4147-A177-3AD203B41FA5}">
                      <a16:colId xmlns:a16="http://schemas.microsoft.com/office/drawing/2014/main" val="2433849500"/>
                    </a:ext>
                  </a:extLst>
                </a:gridCol>
              </a:tblGrid>
              <a:tr h="71522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учебной дисциплины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Отметка о прохождении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522234"/>
                  </a:ext>
                </a:extLst>
              </a:tr>
              <a:tr h="1222028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Планирование и статистический анализ результатов научно-исследовательской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03766"/>
                  </a:ext>
                </a:extLst>
              </a:tr>
              <a:tr h="85542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Педагогика и психология высшей школы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82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43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37A00-A343-4B52-9392-B0F62B5198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Экзамены кандидатского минимума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0879A5FF-B224-4EDB-9A73-1F5AD6508A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384705"/>
              </p:ext>
            </p:extLst>
          </p:nvPr>
        </p:nvGraphicFramePr>
        <p:xfrm>
          <a:off x="1194350" y="1690688"/>
          <a:ext cx="9850924" cy="400907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748135">
                  <a:extLst>
                    <a:ext uri="{9D8B030D-6E8A-4147-A177-3AD203B41FA5}">
                      <a16:colId xmlns:a16="http://schemas.microsoft.com/office/drawing/2014/main" val="2731171178"/>
                    </a:ext>
                  </a:extLst>
                </a:gridCol>
                <a:gridCol w="2969537">
                  <a:extLst>
                    <a:ext uri="{9D8B030D-6E8A-4147-A177-3AD203B41FA5}">
                      <a16:colId xmlns:a16="http://schemas.microsoft.com/office/drawing/2014/main" val="444612765"/>
                    </a:ext>
                  </a:extLst>
                </a:gridCol>
                <a:gridCol w="3133252">
                  <a:extLst>
                    <a:ext uri="{9D8B030D-6E8A-4147-A177-3AD203B41FA5}">
                      <a16:colId xmlns:a16="http://schemas.microsoft.com/office/drawing/2014/main" val="2028578838"/>
                    </a:ext>
                  </a:extLst>
                </a:gridCol>
              </a:tblGrid>
              <a:tr h="750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Наименование 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Сдан/не сдан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Оценка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620024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Иностранный язык</a:t>
                      </a:r>
                    </a:p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691692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История и философия науки  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574492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Специальность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79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26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4FF22-23D7-4EB8-BB8D-00F7DC138FC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Подготовка диссертации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287AB56-EDFD-412C-BDCB-AC791F0A0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729442"/>
              </p:ext>
            </p:extLst>
          </p:nvPr>
        </p:nvGraphicFramePr>
        <p:xfrm>
          <a:off x="753747" y="1690688"/>
          <a:ext cx="10647678" cy="446597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852706">
                  <a:extLst>
                    <a:ext uri="{9D8B030D-6E8A-4147-A177-3AD203B41FA5}">
                      <a16:colId xmlns:a16="http://schemas.microsoft.com/office/drawing/2014/main" val="1639963847"/>
                    </a:ext>
                  </a:extLst>
                </a:gridCol>
                <a:gridCol w="2824681">
                  <a:extLst>
                    <a:ext uri="{9D8B030D-6E8A-4147-A177-3AD203B41FA5}">
                      <a16:colId xmlns:a16="http://schemas.microsoft.com/office/drawing/2014/main" val="666163011"/>
                    </a:ext>
                  </a:extLst>
                </a:gridCol>
                <a:gridCol w="2970291">
                  <a:extLst>
                    <a:ext uri="{9D8B030D-6E8A-4147-A177-3AD203B41FA5}">
                      <a16:colId xmlns:a16="http://schemas.microsoft.com/office/drawing/2014/main" val="3734752309"/>
                    </a:ext>
                  </a:extLst>
                </a:gridCol>
              </a:tblGrid>
              <a:tr h="404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 Ожидаемый показатель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Текущий показатель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900365"/>
                  </a:ext>
                </a:extLst>
              </a:tr>
              <a:tr h="4041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Определение, уточнение и разработка положений научной новизны.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498027"/>
                  </a:ext>
                </a:extLst>
              </a:tr>
              <a:tr h="4041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Обработка статистических данных и  анализ результатов исследования.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772206"/>
                  </a:ext>
                </a:extLst>
              </a:tr>
              <a:tr h="4041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Написание введения и главы 1 диссертации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2220933"/>
                  </a:ext>
                </a:extLst>
              </a:tr>
              <a:tr h="530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Публикация не менее 3-х научных статей в рецензируемых научных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журналах, включенных в перечень ВАК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 </a:t>
                      </a: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статья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209227"/>
                  </a:ext>
                </a:extLst>
              </a:tr>
              <a:tr h="706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Участие в конкурсах РГНФ, РФФИ, и в прочих конкурсах НИР. Выступление с докладом о полученных результатах на всероссийской или международной конференции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 выступление (участие)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0013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88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52A9E-9E42-4824-9F7D-3DD68EBA22F9}"/>
              </a:ext>
            </a:extLst>
          </p:cNvPr>
          <p:cNvSpPr txBox="1">
            <a:spLocks/>
          </p:cNvSpPr>
          <p:nvPr/>
        </p:nvSpPr>
        <p:spPr>
          <a:xfrm>
            <a:off x="903129" y="528754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Научная работа, сбор материала</a:t>
            </a:r>
            <a:r>
              <a:rPr lang="ru-RU" sz="3200" b="1"/>
              <a:t> </a:t>
            </a:r>
            <a:br>
              <a:rPr lang="ru-RU" sz="32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693364CB-A7B9-4096-B6E0-BA31C733C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774565"/>
              </p:ext>
            </p:extLst>
          </p:nvPr>
        </p:nvGraphicFramePr>
        <p:xfrm>
          <a:off x="685846" y="2148537"/>
          <a:ext cx="10867931" cy="314743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481934">
                  <a:extLst>
                    <a:ext uri="{9D8B030D-6E8A-4147-A177-3AD203B41FA5}">
                      <a16:colId xmlns:a16="http://schemas.microsoft.com/office/drawing/2014/main" val="1596786422"/>
                    </a:ext>
                  </a:extLst>
                </a:gridCol>
                <a:gridCol w="3385997">
                  <a:extLst>
                    <a:ext uri="{9D8B030D-6E8A-4147-A177-3AD203B41FA5}">
                      <a16:colId xmlns:a16="http://schemas.microsoft.com/office/drawing/2014/main" val="492291704"/>
                    </a:ext>
                  </a:extLst>
                </a:gridCol>
              </a:tblGrid>
              <a:tr h="910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Научная работа, сбор материала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Текущий показатель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 общего объема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(в 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687045"/>
                  </a:ext>
                </a:extLst>
              </a:tr>
              <a:tr h="1214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Формы набора материала (набор пациентов и т.д.), указать: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3.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550529"/>
                  </a:ext>
                </a:extLst>
              </a:tr>
              <a:tr h="1013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Arial Narrow" panose="020B0606020202030204" pitchFamily="34" charset="0"/>
                        </a:rPr>
                        <a:t>Статистическая обработка, моделирование  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Разработан план, проведены консультации: да/нет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Выполнена на ______%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309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69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17FBC-5664-41AA-A04C-A123F9008AE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Публикации в журналах ВАК</a:t>
            </a:r>
            <a:r>
              <a:rPr lang="en-US" sz="3200" b="1">
                <a:latin typeface="Arial Narrow" panose="020B0606020202030204" pitchFamily="34" charset="0"/>
              </a:rPr>
              <a:t>*</a:t>
            </a:r>
            <a:br>
              <a:rPr lang="ru-RU" sz="3200">
                <a:latin typeface="Arial Narrow" panose="020B0606020202030204" pitchFamily="34" charset="0"/>
              </a:rPr>
            </a:br>
            <a:r>
              <a:rPr lang="ru-RU" sz="3200" b="1" i="1">
                <a:latin typeface="Arial Narrow" panose="020B0606020202030204" pitchFamily="34" charset="0"/>
              </a:rPr>
              <a:t>(</a:t>
            </a:r>
            <a:r>
              <a:rPr lang="ru-RU" sz="3200" i="1">
                <a:latin typeface="Arial Narrow" panose="020B0606020202030204" pitchFamily="34" charset="0"/>
              </a:rPr>
              <a:t>перечислить со всеми выходными данными при наличии)</a:t>
            </a:r>
            <a:endParaRPr lang="ru-RU" sz="3200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97D8B0D9-921D-475D-BD4E-2BBBD520F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822143"/>
              </p:ext>
            </p:extLst>
          </p:nvPr>
        </p:nvGraphicFramePr>
        <p:xfrm>
          <a:off x="926471" y="1970004"/>
          <a:ext cx="10339057" cy="235839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14218">
                  <a:extLst>
                    <a:ext uri="{9D8B030D-6E8A-4147-A177-3AD203B41FA5}">
                      <a16:colId xmlns:a16="http://schemas.microsoft.com/office/drawing/2014/main" val="1330902865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4007964423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3635768994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1559558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Название публикации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журнала ВАК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Номер выпуска журнала,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5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27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780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46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56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77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4DFE6-5A72-48DD-9928-1D4F8CC066A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Выступления на научных конференциях</a:t>
            </a:r>
            <a:br>
              <a:rPr lang="ru-RU" sz="3200">
                <a:latin typeface="Arial Narrow" panose="020B0606020202030204" pitchFamily="34" charset="0"/>
              </a:rPr>
            </a:br>
            <a:endParaRPr lang="ru-RU" sz="3200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29D6BAE5-2D46-4ED1-A8B9-48E7BB252D7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1825625"/>
          <a:ext cx="10515601" cy="421703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4007">
                  <a:extLst>
                    <a:ext uri="{9D8B030D-6E8A-4147-A177-3AD203B41FA5}">
                      <a16:colId xmlns:a16="http://schemas.microsoft.com/office/drawing/2014/main" val="756989237"/>
                    </a:ext>
                  </a:extLst>
                </a:gridCol>
                <a:gridCol w="4485797">
                  <a:extLst>
                    <a:ext uri="{9D8B030D-6E8A-4147-A177-3AD203B41FA5}">
                      <a16:colId xmlns:a16="http://schemas.microsoft.com/office/drawing/2014/main" val="4205026742"/>
                    </a:ext>
                  </a:extLst>
                </a:gridCol>
                <a:gridCol w="4485797">
                  <a:extLst>
                    <a:ext uri="{9D8B030D-6E8A-4147-A177-3AD203B41FA5}">
                      <a16:colId xmlns:a16="http://schemas.microsoft.com/office/drawing/2014/main" val="271564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Дата проведения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мероприятия</a:t>
                      </a:r>
                    </a:p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Тема выступления (доклада)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18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3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14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3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05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84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99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312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83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F7FAB-65FA-4A9B-888E-63A973343BB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План на следующий отчетный период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F8FA9-3D66-436F-A66E-D0A83E70101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64010" indent="-26401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1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2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3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4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5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6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7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8</a:t>
            </a:r>
          </a:p>
          <a:p>
            <a:pPr marL="0" algn="just" fontAlgn="t">
              <a:spcBef>
                <a:spcPts val="0"/>
              </a:spcBef>
            </a:pPr>
            <a:endParaRPr lang="ru-RU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21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315</Words>
  <Application>Microsoft Office PowerPoint</Application>
  <PresentationFormat>Произвольный</PresentationFormat>
  <Paragraphs>87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Авакова Милена Валерьевна</dc:creator>
  <cp:lastModifiedBy>Самойлов Тимур Владимирович</cp:lastModifiedBy>
  <cp:revision>22</cp:revision>
  <dcterms:created xsi:type="dcterms:W3CDTF">2020-04-29T06:43:23Z</dcterms:created>
  <dcterms:modified xsi:type="dcterms:W3CDTF">2020-05-08T11:54:50Z</dcterms:modified>
</cp:coreProperties>
</file>