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1" r:id="rId11"/>
  </p:sldIdLst>
  <p:sldSz cx="12239625" cy="7920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020C74-38D3-4186-8071-F04FC49B8980}">
          <p14:sldIdLst>
            <p14:sldId id="257"/>
            <p14:sldId id="256"/>
            <p14:sldId id="260"/>
            <p14:sldId id="262"/>
            <p14:sldId id="263"/>
            <p14:sldId id="264"/>
            <p14:sldId id="265"/>
            <p14:sldId id="266"/>
            <p14:sldId id="267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7" userDrawn="1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7AAB40"/>
    <a:srgbClr val="2A2A2A"/>
    <a:srgbClr val="335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0" y="96"/>
      </p:cViewPr>
      <p:guideLst>
        <p:guide orient="horz" pos="22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972" y="1296173"/>
            <a:ext cx="1040368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4159854"/>
            <a:ext cx="9179719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35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0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421669"/>
            <a:ext cx="2639169" cy="67118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5" y="421669"/>
            <a:ext cx="7764512" cy="67118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6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89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00" y="1974512"/>
            <a:ext cx="10556677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100" y="5300194"/>
            <a:ext cx="10556677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9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2108344"/>
            <a:ext cx="5201841" cy="5025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2108344"/>
            <a:ext cx="5201841" cy="5025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5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421671"/>
            <a:ext cx="10556677" cy="153084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70" y="1941510"/>
            <a:ext cx="5177934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70" y="2893014"/>
            <a:ext cx="5177934" cy="425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1" y="1941510"/>
            <a:ext cx="5203435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1" y="2893014"/>
            <a:ext cx="5203435" cy="425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4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4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68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528002"/>
            <a:ext cx="394759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140341"/>
            <a:ext cx="619631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8" y="2376011"/>
            <a:ext cx="394759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69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528002"/>
            <a:ext cx="394759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140341"/>
            <a:ext cx="619631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8" y="2376011"/>
            <a:ext cx="394759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5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421671"/>
            <a:ext cx="10556677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2108344"/>
            <a:ext cx="10556677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7340703"/>
            <a:ext cx="275391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7340703"/>
            <a:ext cx="4130873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7340703"/>
            <a:ext cx="275391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5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44E3FCB-CDC4-45A2-9F1C-DB4A29E06AD3}"/>
              </a:ext>
            </a:extLst>
          </p:cNvPr>
          <p:cNvSpPr txBox="1">
            <a:spLocks/>
          </p:cNvSpPr>
          <p:nvPr/>
        </p:nvSpPr>
        <p:spPr>
          <a:xfrm>
            <a:off x="4042609" y="1222408"/>
            <a:ext cx="7844589" cy="492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4010" indent="-264010" algn="l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Char char="•"/>
              <a:defRPr sz="3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30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05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807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609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0411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13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15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17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3500"/>
              </a:lnSpc>
              <a:spcBef>
                <a:spcPts val="0"/>
              </a:spcBef>
              <a:buNone/>
            </a:pPr>
            <a:endParaRPr lang="ru-RU" sz="2800" b="1" cap="all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504566-DD24-4463-9D44-F062DF4FC18E}"/>
              </a:ext>
            </a:extLst>
          </p:cNvPr>
          <p:cNvSpPr/>
          <p:nvPr/>
        </p:nvSpPr>
        <p:spPr>
          <a:xfrm>
            <a:off x="3474586" y="1638352"/>
            <a:ext cx="819123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Аттестация аспиранта за 20__/20__ учебный год </a:t>
            </a:r>
          </a:p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(4-й год обучения)</a:t>
            </a: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Аспирант </a:t>
            </a:r>
            <a:r>
              <a:rPr lang="ru-RU" sz="2000" i="1" dirty="0">
                <a:latin typeface="Arial Narrow" panose="020B0606020202030204" pitchFamily="34" charset="0"/>
              </a:rPr>
              <a:t>(ФИО)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бюджетной (договорной) основе 4 года обучения, форма обучения: заочно 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при отделе (лаборатории) </a:t>
            </a:r>
            <a:r>
              <a:rPr lang="ru-RU" sz="2000" i="1" dirty="0">
                <a:latin typeface="Arial Narrow" panose="020B0606020202030204" pitchFamily="34" charset="0"/>
              </a:rPr>
              <a:t>(указать наименование отдела (лаборатории)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Дата утверждения темы диссертации </a:t>
            </a:r>
            <a:r>
              <a:rPr lang="ru-RU" sz="2000" i="1" dirty="0">
                <a:latin typeface="Arial Narrow" panose="020B0606020202030204" pitchFamily="34" charset="0"/>
              </a:rPr>
              <a:t>(</a:t>
            </a:r>
            <a:r>
              <a:rPr lang="ru-RU" sz="2000" i="1" dirty="0" err="1">
                <a:latin typeface="Arial Narrow" panose="020B0606020202030204" pitchFamily="34" charset="0"/>
              </a:rPr>
              <a:t>дд.мм.гггг</a:t>
            </a:r>
            <a:r>
              <a:rPr lang="ru-RU" sz="2000" i="1" dirty="0">
                <a:latin typeface="Arial Narrow" panose="020B0606020202030204" pitchFamily="34" charset="0"/>
              </a:rPr>
              <a:t>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Тема диссертации </a:t>
            </a:r>
            <a:r>
              <a:rPr lang="ru-RU" sz="2000" i="1" dirty="0">
                <a:latin typeface="Arial Narrow" panose="020B0606020202030204" pitchFamily="34" charset="0"/>
              </a:rPr>
              <a:t>(указать тему диссертации)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Специальность </a:t>
            </a:r>
            <a:r>
              <a:rPr lang="ru-RU" sz="2000" i="1" dirty="0">
                <a:latin typeface="Arial Narrow" panose="020B0606020202030204" pitchFamily="34" charset="0"/>
              </a:rPr>
              <a:t>(шифр и название специальности по номенклатуре специальностей научных работников)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Научный руководитель (консультант) </a:t>
            </a:r>
            <a:r>
              <a:rPr lang="ru-RU" sz="2000" i="1" dirty="0">
                <a:latin typeface="Arial Narrow" panose="020B0606020202030204" pitchFamily="34" charset="0"/>
              </a:rPr>
              <a:t>(ученая степень, ученое звание, ФИО)</a:t>
            </a:r>
          </a:p>
        </p:txBody>
      </p:sp>
    </p:spTree>
    <p:extLst>
      <p:ext uri="{BB962C8B-B14F-4D97-AF65-F5344CB8AC3E}">
        <p14:creationId xmlns:p14="http://schemas.microsoft.com/office/powerpoint/2010/main" val="369292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05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76BAA2-3A49-45C9-A450-E1604CC29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208" y="288758"/>
            <a:ext cx="10094540" cy="53901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Тема диссертации «…»</a:t>
            </a:r>
            <a:endParaRPr lang="ru-RU" sz="3200" b="1" cap="all" spc="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6F72D08-CD09-4832-B04F-C8249F8433A1}"/>
              </a:ext>
            </a:extLst>
          </p:cNvPr>
          <p:cNvSpPr txBox="1">
            <a:spLocks/>
          </p:cNvSpPr>
          <p:nvPr/>
        </p:nvSpPr>
        <p:spPr>
          <a:xfrm>
            <a:off x="838200" y="1241658"/>
            <a:ext cx="10515600" cy="567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8020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6041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061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081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101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8122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6142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4162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b="1" dirty="0">
              <a:latin typeface="Arial Narrow" panose="020B0606020202030204" pitchFamily="34" charset="0"/>
            </a:endParaRPr>
          </a:p>
          <a:p>
            <a:pPr algn="l"/>
            <a:r>
              <a:rPr lang="ru-RU" b="1" dirty="0">
                <a:latin typeface="Arial Narrow" panose="020B0606020202030204" pitchFamily="34" charset="0"/>
              </a:rPr>
              <a:t>Цель: </a:t>
            </a:r>
          </a:p>
          <a:p>
            <a:pPr algn="l"/>
            <a:endParaRPr lang="ru-RU" b="1" dirty="0">
              <a:latin typeface="Arial Narrow" panose="020B0606020202030204" pitchFamily="34" charset="0"/>
            </a:endParaRPr>
          </a:p>
          <a:p>
            <a:pPr algn="l"/>
            <a:r>
              <a:rPr lang="ru-RU" b="1" dirty="0">
                <a:latin typeface="Arial Narrow" panose="020B0606020202030204" pitchFamily="34" charset="0"/>
              </a:rPr>
              <a:t>Задачи:</a:t>
            </a:r>
            <a:endParaRPr lang="ru-RU" dirty="0">
              <a:latin typeface="Arial Narrow" panose="020B060602020203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59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FFD4F6-FC7E-4121-BE7C-32BF07A9A2AE}"/>
              </a:ext>
            </a:extLst>
          </p:cNvPr>
          <p:cNvSpPr/>
          <p:nvPr/>
        </p:nvSpPr>
        <p:spPr>
          <a:xfrm>
            <a:off x="1350494" y="290214"/>
            <a:ext cx="9538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Выполнение учебного плана 7-8 семестра</a:t>
            </a:r>
            <a:endParaRPr lang="ru-RU" sz="32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3342297-D5E9-4FA8-913C-B18947724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43906"/>
              </p:ext>
            </p:extLst>
          </p:nvPr>
        </p:nvGraphicFramePr>
        <p:xfrm>
          <a:off x="791257" y="1600271"/>
          <a:ext cx="10657109" cy="279267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818440">
                  <a:extLst>
                    <a:ext uri="{9D8B030D-6E8A-4147-A177-3AD203B41FA5}">
                      <a16:colId xmlns:a16="http://schemas.microsoft.com/office/drawing/2014/main" val="2938778397"/>
                    </a:ext>
                  </a:extLst>
                </a:gridCol>
                <a:gridCol w="3838669">
                  <a:extLst>
                    <a:ext uri="{9D8B030D-6E8A-4147-A177-3AD203B41FA5}">
                      <a16:colId xmlns:a16="http://schemas.microsoft.com/office/drawing/2014/main" val="2433849500"/>
                    </a:ext>
                  </a:extLst>
                </a:gridCol>
              </a:tblGrid>
              <a:tr h="71522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Наименование учебной дисциплины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Отметка о прохождении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522234"/>
                  </a:ext>
                </a:extLst>
              </a:tr>
              <a:tr h="1222028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Производственная (научно-исследовательская) практика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703766"/>
                  </a:ext>
                </a:extLst>
              </a:tr>
              <a:tr h="85542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Производственная ( педагогическая) практика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782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43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37A00-A343-4B52-9392-B0F62B5198A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Экзамены кандидатского минимума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0879A5FF-B224-4EDB-9A73-1F5AD6508A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384705"/>
              </p:ext>
            </p:extLst>
          </p:nvPr>
        </p:nvGraphicFramePr>
        <p:xfrm>
          <a:off x="1194350" y="1690688"/>
          <a:ext cx="9850924" cy="400907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748135">
                  <a:extLst>
                    <a:ext uri="{9D8B030D-6E8A-4147-A177-3AD203B41FA5}">
                      <a16:colId xmlns:a16="http://schemas.microsoft.com/office/drawing/2014/main" val="2731171178"/>
                    </a:ext>
                  </a:extLst>
                </a:gridCol>
                <a:gridCol w="2969537">
                  <a:extLst>
                    <a:ext uri="{9D8B030D-6E8A-4147-A177-3AD203B41FA5}">
                      <a16:colId xmlns:a16="http://schemas.microsoft.com/office/drawing/2014/main" val="444612765"/>
                    </a:ext>
                  </a:extLst>
                </a:gridCol>
                <a:gridCol w="3133252">
                  <a:extLst>
                    <a:ext uri="{9D8B030D-6E8A-4147-A177-3AD203B41FA5}">
                      <a16:colId xmlns:a16="http://schemas.microsoft.com/office/drawing/2014/main" val="2028578838"/>
                    </a:ext>
                  </a:extLst>
                </a:gridCol>
              </a:tblGrid>
              <a:tr h="750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Наименование 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Сдан/не сдан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Оценка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4620024"/>
                  </a:ext>
                </a:extLst>
              </a:tr>
              <a:tr h="1086124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Иностранный язык</a:t>
                      </a:r>
                    </a:p>
                    <a:p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8691692"/>
                  </a:ext>
                </a:extLst>
              </a:tr>
              <a:tr h="1086124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История и философия науки  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9574492"/>
                  </a:ext>
                </a:extLst>
              </a:tr>
              <a:tr h="1086124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Специальность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4794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26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4FF22-23D7-4EB8-BB8D-00F7DC138FCF}"/>
              </a:ext>
            </a:extLst>
          </p:cNvPr>
          <p:cNvSpPr txBox="1">
            <a:spLocks/>
          </p:cNvSpPr>
          <p:nvPr/>
        </p:nvSpPr>
        <p:spPr>
          <a:xfrm>
            <a:off x="645695" y="162995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Подготовка диссертации</a:t>
            </a:r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A95F6264-F396-497E-A8FB-48CEFD2517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244173"/>
              </p:ext>
            </p:extLst>
          </p:nvPr>
        </p:nvGraphicFramePr>
        <p:xfrm>
          <a:off x="981927" y="1317591"/>
          <a:ext cx="10275770" cy="600667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683208">
                  <a:extLst>
                    <a:ext uri="{9D8B030D-6E8A-4147-A177-3AD203B41FA5}">
                      <a16:colId xmlns:a16="http://schemas.microsoft.com/office/drawing/2014/main" val="1639963847"/>
                    </a:ext>
                  </a:extLst>
                </a:gridCol>
                <a:gridCol w="2726019">
                  <a:extLst>
                    <a:ext uri="{9D8B030D-6E8A-4147-A177-3AD203B41FA5}">
                      <a16:colId xmlns:a16="http://schemas.microsoft.com/office/drawing/2014/main" val="666163011"/>
                    </a:ext>
                  </a:extLst>
                </a:gridCol>
                <a:gridCol w="2866543">
                  <a:extLst>
                    <a:ext uri="{9D8B030D-6E8A-4147-A177-3AD203B41FA5}">
                      <a16:colId xmlns:a16="http://schemas.microsoft.com/office/drawing/2014/main" val="3734752309"/>
                    </a:ext>
                  </a:extLst>
                </a:gridCol>
              </a:tblGrid>
              <a:tr h="295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</a:rPr>
                        <a:t>Показатель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</a:rPr>
                        <a:t> Ожидаемый показатель</a:t>
                      </a:r>
                      <a:endParaRPr lang="ru-RU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</a:rPr>
                        <a:t>Текущий показатель</a:t>
                      </a:r>
                      <a:endParaRPr lang="ru-RU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7900365"/>
                  </a:ext>
                </a:extLst>
              </a:tr>
              <a:tr h="325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Оформление диссертации в соответствии с требованиями Диссертационного совета.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</a:rPr>
                        <a:t> 100%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343442"/>
                  </a:ext>
                </a:extLst>
              </a:tr>
              <a:tr h="325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Оформление документов к защите научно- квалификационной работы (представление диссертации к защите)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0080938"/>
                  </a:ext>
                </a:extLst>
              </a:tr>
              <a:tr h="325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Автореферат.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446100"/>
                  </a:ext>
                </a:extLst>
              </a:tr>
              <a:tr h="452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Публикация не менее 3-х научных статей в рецензируемых научных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журналах, включенных в перечень ВАК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 статьи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2209227"/>
                  </a:ext>
                </a:extLst>
              </a:tr>
              <a:tr h="507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Участие в конкурсах РГНФ, РФФИ, и в прочих конкурсах НИР. Выступление с докладом о полученных результатах на всероссийской или международной конференции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 конкурса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0013083"/>
                  </a:ext>
                </a:extLst>
              </a:tr>
              <a:tr h="398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Подготовка к сдаче и сдача государственного экзамена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4156378"/>
                  </a:ext>
                </a:extLst>
              </a:tr>
              <a:tr h="706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Представление научного доклада об основных результатах подготовленной научно-квалификационной работы (диссертации)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9904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88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52A9E-9E42-4824-9F7D-3DD68EBA22F9}"/>
              </a:ext>
            </a:extLst>
          </p:cNvPr>
          <p:cNvSpPr txBox="1">
            <a:spLocks/>
          </p:cNvSpPr>
          <p:nvPr/>
        </p:nvSpPr>
        <p:spPr>
          <a:xfrm>
            <a:off x="903129" y="528754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Научная работа, сбор материала</a:t>
            </a:r>
            <a:r>
              <a:rPr lang="ru-RU" sz="3200" b="1"/>
              <a:t> </a:t>
            </a:r>
            <a:br>
              <a:rPr lang="ru-RU" sz="320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/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693364CB-A7B9-4096-B6E0-BA31C733C3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774565"/>
              </p:ext>
            </p:extLst>
          </p:nvPr>
        </p:nvGraphicFramePr>
        <p:xfrm>
          <a:off x="685846" y="2148537"/>
          <a:ext cx="10867931" cy="314743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481934">
                  <a:extLst>
                    <a:ext uri="{9D8B030D-6E8A-4147-A177-3AD203B41FA5}">
                      <a16:colId xmlns:a16="http://schemas.microsoft.com/office/drawing/2014/main" val="1596786422"/>
                    </a:ext>
                  </a:extLst>
                </a:gridCol>
                <a:gridCol w="3385997">
                  <a:extLst>
                    <a:ext uri="{9D8B030D-6E8A-4147-A177-3AD203B41FA5}">
                      <a16:colId xmlns:a16="http://schemas.microsoft.com/office/drawing/2014/main" val="492291704"/>
                    </a:ext>
                  </a:extLst>
                </a:gridCol>
              </a:tblGrid>
              <a:tr h="910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</a:rPr>
                        <a:t>Научная работа, сбор материала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</a:rPr>
                        <a:t>Текущий показатель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от общего объема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(в 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3687045"/>
                  </a:ext>
                </a:extLst>
              </a:tr>
              <a:tr h="1214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Формы набора материала (набор пациентов и т.д.), указать: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3.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550529"/>
                  </a:ext>
                </a:extLst>
              </a:tr>
              <a:tr h="1013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Arial Narrow" panose="020B0606020202030204" pitchFamily="34" charset="0"/>
                        </a:rPr>
                        <a:t>Статистическая обработка, моделирование  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Разработан план, проведены консультации: да/нет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Выполнена на ______%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3093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69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17FBC-5664-41AA-A04C-A123F9008AE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Публикации в журналах ВАК</a:t>
            </a:r>
            <a:r>
              <a:rPr lang="en-US" sz="3200" b="1">
                <a:latin typeface="Arial Narrow" panose="020B0606020202030204" pitchFamily="34" charset="0"/>
              </a:rPr>
              <a:t>*</a:t>
            </a:r>
            <a:br>
              <a:rPr lang="ru-RU" sz="3200">
                <a:latin typeface="Arial Narrow" panose="020B0606020202030204" pitchFamily="34" charset="0"/>
              </a:rPr>
            </a:br>
            <a:r>
              <a:rPr lang="ru-RU" sz="3200" b="1" i="1">
                <a:latin typeface="Arial Narrow" panose="020B0606020202030204" pitchFamily="34" charset="0"/>
              </a:rPr>
              <a:t>(</a:t>
            </a:r>
            <a:r>
              <a:rPr lang="ru-RU" sz="3200" i="1">
                <a:latin typeface="Arial Narrow" panose="020B0606020202030204" pitchFamily="34" charset="0"/>
              </a:rPr>
              <a:t>перечислить со всеми выходными данными при наличии)</a:t>
            </a:r>
            <a:endParaRPr lang="ru-RU" sz="3200" i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97D8B0D9-921D-475D-BD4E-2BBBD520F6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822143"/>
              </p:ext>
            </p:extLst>
          </p:nvPr>
        </p:nvGraphicFramePr>
        <p:xfrm>
          <a:off x="926471" y="1970004"/>
          <a:ext cx="10339057" cy="235839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14218">
                  <a:extLst>
                    <a:ext uri="{9D8B030D-6E8A-4147-A177-3AD203B41FA5}">
                      <a16:colId xmlns:a16="http://schemas.microsoft.com/office/drawing/2014/main" val="1330902865"/>
                    </a:ext>
                  </a:extLst>
                </a:gridCol>
                <a:gridCol w="3141613">
                  <a:extLst>
                    <a:ext uri="{9D8B030D-6E8A-4147-A177-3AD203B41FA5}">
                      <a16:colId xmlns:a16="http://schemas.microsoft.com/office/drawing/2014/main" val="4007964423"/>
                    </a:ext>
                  </a:extLst>
                </a:gridCol>
                <a:gridCol w="3141613">
                  <a:extLst>
                    <a:ext uri="{9D8B030D-6E8A-4147-A177-3AD203B41FA5}">
                      <a16:colId xmlns:a16="http://schemas.microsoft.com/office/drawing/2014/main" val="3635768994"/>
                    </a:ext>
                  </a:extLst>
                </a:gridCol>
                <a:gridCol w="3141613">
                  <a:extLst>
                    <a:ext uri="{9D8B030D-6E8A-4147-A177-3AD203B41FA5}">
                      <a16:colId xmlns:a16="http://schemas.microsoft.com/office/drawing/2014/main" val="1559558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Название публикации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Наименование журнала ВАК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Номер выпуска журнала,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85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272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780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046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563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77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4DFE6-5A72-48DD-9928-1D4F8CC066A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Выступления на научных конференциях</a:t>
            </a:r>
            <a:br>
              <a:rPr lang="ru-RU" sz="3200">
                <a:latin typeface="Arial Narrow" panose="020B0606020202030204" pitchFamily="34" charset="0"/>
              </a:rPr>
            </a:br>
            <a:endParaRPr lang="ru-RU" sz="3200" i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29D6BAE5-2D46-4ED1-A8B9-48E7BB252D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819606"/>
              </p:ext>
            </p:extLst>
          </p:nvPr>
        </p:nvGraphicFramePr>
        <p:xfrm>
          <a:off x="838200" y="1825625"/>
          <a:ext cx="10515601" cy="39001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27998">
                  <a:extLst>
                    <a:ext uri="{9D8B030D-6E8A-4147-A177-3AD203B41FA5}">
                      <a16:colId xmlns:a16="http://schemas.microsoft.com/office/drawing/2014/main" val="756989237"/>
                    </a:ext>
                  </a:extLst>
                </a:gridCol>
                <a:gridCol w="4201806">
                  <a:extLst>
                    <a:ext uri="{9D8B030D-6E8A-4147-A177-3AD203B41FA5}">
                      <a16:colId xmlns:a16="http://schemas.microsoft.com/office/drawing/2014/main" val="4205026742"/>
                    </a:ext>
                  </a:extLst>
                </a:gridCol>
                <a:gridCol w="4485797">
                  <a:extLst>
                    <a:ext uri="{9D8B030D-6E8A-4147-A177-3AD203B41FA5}">
                      <a16:colId xmlns:a16="http://schemas.microsoft.com/office/drawing/2014/main" val="271564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Дата проведения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Наименование мероприятия</a:t>
                      </a:r>
                    </a:p>
                    <a:p>
                      <a:pPr algn="ctr"/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Тема выступления (доклада)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188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35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143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3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051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841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99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312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83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67F648B-90E8-4CFB-9482-F0F217384FC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Сведения о предстоящей защите </a:t>
            </a:r>
          </a:p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кандидатской диссертации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5B40199-173B-44CE-B124-755421FA480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64010" indent="-264010" algn="l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Char char="•"/>
              <a:defRPr sz="3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30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05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807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609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0411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13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15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17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200" b="1" dirty="0">
                <a:latin typeface="Arial Narrow" panose="020B0606020202030204" pitchFamily="34" charset="0"/>
              </a:rPr>
              <a:t>Дата апробации </a:t>
            </a:r>
          </a:p>
          <a:p>
            <a:pPr algn="just"/>
            <a:r>
              <a:rPr lang="ru-RU" sz="3200" b="1" dirty="0">
                <a:latin typeface="Arial Narrow" panose="020B0606020202030204" pitchFamily="34" charset="0"/>
              </a:rPr>
              <a:t> Дата защиты, либо предполагаемый срок защиты</a:t>
            </a:r>
          </a:p>
          <a:p>
            <a:pPr algn="just"/>
            <a:r>
              <a:rPr lang="ru-RU" sz="3200" b="1" dirty="0">
                <a:latin typeface="Arial Narrow" panose="020B0606020202030204" pitchFamily="34" charset="0"/>
              </a:rPr>
              <a:t>Диссертационный совет </a:t>
            </a:r>
            <a:r>
              <a:rPr lang="ru-RU" sz="2800" i="1" dirty="0">
                <a:latin typeface="Arial Narrow" panose="020B0606020202030204" pitchFamily="34" charset="0"/>
              </a:rPr>
              <a:t>(указать шифр совета и организацию, где предполагается защита)</a:t>
            </a:r>
          </a:p>
        </p:txBody>
      </p:sp>
    </p:spTree>
    <p:extLst>
      <p:ext uri="{BB962C8B-B14F-4D97-AF65-F5344CB8AC3E}">
        <p14:creationId xmlns:p14="http://schemas.microsoft.com/office/powerpoint/2010/main" val="888121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</TotalTime>
  <Words>346</Words>
  <Application>Microsoft Office PowerPoint</Application>
  <PresentationFormat>Произвольный</PresentationFormat>
  <Paragraphs>87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Авакова Милена Валерьевна</dc:creator>
  <cp:lastModifiedBy>Самойлов Тимур Владимирович</cp:lastModifiedBy>
  <cp:revision>25</cp:revision>
  <dcterms:created xsi:type="dcterms:W3CDTF">2020-04-29T06:43:23Z</dcterms:created>
  <dcterms:modified xsi:type="dcterms:W3CDTF">2020-05-08T11:53:56Z</dcterms:modified>
</cp:coreProperties>
</file>